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341" r:id="rId2"/>
    <p:sldId id="342" r:id="rId3"/>
    <p:sldId id="257"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62" r:id="rId54"/>
    <p:sldId id="563" r:id="rId55"/>
    <p:sldId id="512" r:id="rId56"/>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6" d="100"/>
          <a:sy n="76" d="100"/>
        </p:scale>
        <p:origin x="-1808" y="-9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5/22/18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5/22/18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So, just below the toolbar is a header panel with an ideogram representation of the current chromosome, along with a genome coordinate ruler that indicates the size of the region in view. </a:t>
            </a:r>
          </a:p>
          <a:p>
            <a:pPr>
              <a:defRPr/>
            </a:pPr>
            <a:endParaRPr lang="en-US" dirty="0" smtClean="0"/>
          </a:p>
          <a:p>
            <a:pPr>
              <a:defRPr/>
            </a:pPr>
            <a:r>
              <a:rPr lang="en-US" dirty="0" smtClean="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smtClean="0"/>
          </a:p>
          <a:p>
            <a:pPr>
              <a:defRPr/>
            </a:pPr>
            <a:r>
              <a:rPr lang="en-US" dirty="0" smtClean="0"/>
              <a:t>At the bottom, we see genome features loaded by default, in this case </a:t>
            </a:r>
            <a:r>
              <a:rPr lang="en-US" dirty="0" err="1" smtClean="0"/>
              <a:t>RefSeq</a:t>
            </a:r>
            <a:r>
              <a:rPr lang="en-US" dirty="0" smtClean="0"/>
              <a:t> gene annotations.</a:t>
            </a:r>
            <a:endParaRPr lang="en-US" dirty="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smtClean="0"/>
          </a:p>
          <a:p>
            <a:pPr>
              <a:defRPr/>
            </a:pPr>
            <a:r>
              <a:rPr lang="en-US" dirty="0" smtClean="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smtClean="0"/>
              <a:t>phred</a:t>
            </a:r>
            <a:r>
              <a:rPr lang="en-US" dirty="0" smtClean="0"/>
              <a:t>) score. This is the default coloring scheme for read bases, and has the effect of emphasizing high-quality mismatches.</a:t>
            </a:r>
          </a:p>
          <a:p>
            <a:pPr>
              <a:defRPr/>
            </a:pPr>
            <a:endParaRPr lang="en-US" dirty="0"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54</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t>Data files are loaded into IGV by: </a:t>
            </a:r>
          </a:p>
          <a:p>
            <a:pPr marL="285750" indent="-285750">
              <a:buFontTx/>
              <a:buAutoNum type="romanLcParenBoth"/>
              <a:defRPr/>
            </a:pPr>
            <a:r>
              <a:rPr lang="en-US" dirty="0" smtClean="0"/>
              <a:t>using the built-in file browser to select a file on the local file system, </a:t>
            </a:r>
          </a:p>
          <a:p>
            <a:pPr marL="285750" indent="-285750">
              <a:buFontTx/>
              <a:buAutoNum type="romanLcParenBoth"/>
              <a:defRPr/>
            </a:pPr>
            <a:r>
              <a:rPr lang="en-US" dirty="0" smtClean="0"/>
              <a:t>entering the URL of a file accessible over a network via HTTP or FTP, </a:t>
            </a:r>
          </a:p>
          <a:p>
            <a:pPr marL="285750" indent="-285750">
              <a:buFontTx/>
              <a:buAutoNum type="romanLcParenBoth"/>
              <a:defRPr/>
            </a:pPr>
            <a:r>
              <a:rPr lang="en-US" dirty="0" smtClean="0"/>
              <a:t>selecting entries from the ‘File &gt; Load from Server’ menu. </a:t>
            </a:r>
          </a:p>
          <a:p>
            <a:pPr marL="285750" indent="-285750">
              <a:buFontTx/>
              <a:buAutoNum type="romanLcParenBoth"/>
              <a:defRPr/>
            </a:pPr>
            <a:r>
              <a:rPr lang="en-US" dirty="0" smtClean="0"/>
              <a:t>## entering the URL of a Distributed Annotation System (DAS) feature source [18] or </a:t>
            </a:r>
          </a:p>
          <a:p>
            <a:pPr marL="285750" indent="-285750">
              <a:buFontTx/>
              <a:buAutoNum type="romanLcParenBoth"/>
              <a:defRPr/>
            </a:pPr>
            <a:endParaRPr lang="en-US" dirty="0" smtClean="0"/>
          </a:p>
          <a:p>
            <a:pPr marL="285750" indent="-285750">
              <a:buFontTx/>
              <a:buAutoNum type="romanLcParenBoth"/>
              <a:defRPr/>
            </a:pPr>
            <a:endParaRPr lang="en-US" dirty="0" smtClean="0"/>
          </a:p>
          <a:p>
            <a:pPr>
              <a:defRPr/>
            </a:pPr>
            <a:r>
              <a:rPr lang="en-US" dirty="0" smtClean="0"/>
              <a:t>By default, the menu provides access to data and annotation files that are hosted at the Broad Institute for viewing in IGV. So in this example, we are loading </a:t>
            </a:r>
            <a:r>
              <a:rPr lang="en-US" dirty="0" err="1" smtClean="0"/>
              <a:t>ChIP</a:t>
            </a:r>
            <a:r>
              <a:rPr lang="en-US" dirty="0" smtClean="0"/>
              <a:t> data representing various epigenetic marks done for one individual.</a:t>
            </a:r>
            <a:endParaRPr 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12</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5/22/18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07207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1623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414514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220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3792304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715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81359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smtClean="0"/>
              <a:t>How far do you need to        zoom in to see the alignments?</a:t>
            </a:r>
            <a:endParaRPr lang="en-US" sz="2000" dirty="0"/>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179530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71683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241826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845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79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1591179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56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47412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365084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332136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854062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789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012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IGV</a:t>
            </a:r>
          </a:p>
          <a:p>
            <a:pPr algn="r" eaLnBrk="1" hangingPunct="1"/>
            <a:r>
              <a:rPr lang="en-US" b="1" dirty="0">
                <a:solidFill>
                  <a:schemeClr val="bg1"/>
                </a:solidFill>
                <a:latin typeface="Calibri" charset="0"/>
                <a:cs typeface="Segoe UI" charset="0"/>
              </a:rPr>
              <a:t>The Integrative Genomics </a:t>
            </a:r>
            <a:r>
              <a:rPr lang="en-US" b="1" dirty="0" smtClean="0">
                <a:solidFill>
                  <a:schemeClr val="bg1"/>
                </a:solidFill>
                <a:latin typeface="Calibri" charset="0"/>
                <a:cs typeface="Segoe UI" charset="0"/>
              </a:rPr>
              <a:t>Viewer</a:t>
            </a:r>
          </a:p>
          <a:p>
            <a:pPr algn="r" eaLnBrk="1" hangingPunct="1"/>
            <a:r>
              <a:rPr lang="en-US" b="1" dirty="0" smtClean="0">
                <a:solidFill>
                  <a:schemeClr val="bg1"/>
                </a:solidFill>
                <a:latin typeface="Calibri" charset="0"/>
                <a:cs typeface="Segoe UI" charset="0"/>
              </a:rPr>
              <a:t>(slides adapted from IGV @ Broad Institute)</a:t>
            </a:r>
            <a:endParaRPr lang="en-US"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a:t>
            </a:r>
            <a:r>
              <a:rPr lang="en-US" sz="1600" dirty="0" smtClean="0">
                <a:latin typeface="Calibri"/>
                <a:ea typeface="+mj-ea"/>
                <a:cs typeface="Calibri"/>
              </a:rPr>
              <a:t>Griffith and </a:t>
            </a:r>
            <a:r>
              <a:rPr lang="en-US" sz="1600" dirty="0" smtClean="0">
                <a:latin typeface="Calibri"/>
                <a:ea typeface="+mj-ea"/>
                <a:cs typeface="Calibri"/>
              </a:rPr>
              <a:t>Obi </a:t>
            </a:r>
            <a:r>
              <a:rPr lang="en-US" sz="1600" dirty="0" smtClean="0">
                <a:latin typeface="Calibri"/>
                <a:ea typeface="+mj-ea"/>
                <a:cs typeface="Calibri"/>
              </a:rPr>
              <a:t>Griffith</a:t>
            </a:r>
            <a:endParaRPr lang="en-US" sz="1600" dirty="0" smtClean="0">
              <a:latin typeface="Calibri"/>
              <a:ea typeface="+mj-ea"/>
              <a:cs typeface="Calibri"/>
            </a:endParaRPr>
          </a:p>
          <a:p>
            <a:pPr fontAlgn="auto">
              <a:spcAft>
                <a:spcPts val="0"/>
              </a:spcAft>
              <a:defRPr/>
            </a:pPr>
            <a:r>
              <a:rPr lang="en-US" sz="1600" dirty="0">
                <a:ln w="1270">
                  <a:solidFill>
                    <a:schemeClr val="tx1">
                      <a:alpha val="38000"/>
                    </a:schemeClr>
                  </a:solidFill>
                </a:ln>
                <a:latin typeface="Calibri"/>
                <a:cs typeface="Calibri"/>
              </a:rPr>
              <a:t>Informatics for RNA-seq Analysis</a:t>
            </a:r>
            <a:br>
              <a:rPr lang="en-US" sz="1600" dirty="0">
                <a:ln w="1270">
                  <a:solidFill>
                    <a:schemeClr val="tx1">
                      <a:alpha val="38000"/>
                    </a:schemeClr>
                  </a:solidFill>
                </a:ln>
                <a:latin typeface="Calibri"/>
                <a:cs typeface="Calibri"/>
              </a:rPr>
            </a:br>
            <a:r>
              <a:rPr lang="en-US" sz="1400" dirty="0" smtClean="0">
                <a:ln w="1270">
                  <a:solidFill>
                    <a:schemeClr val="tx1">
                      <a:alpha val="38000"/>
                    </a:schemeClr>
                  </a:solidFill>
                </a:ln>
                <a:latin typeface="Calibri"/>
                <a:cs typeface="Calibri"/>
              </a:rPr>
              <a:t>May 28-30, 2018</a:t>
            </a:r>
            <a:endParaRPr lang="en-US" sz="1400" dirty="0">
              <a:ln w="1270">
                <a:solidFill>
                  <a:schemeClr val="tx1">
                    <a:alpha val="38000"/>
                  </a:schemeClr>
                </a:solidFill>
              </a:ln>
              <a:latin typeface="Calibri"/>
              <a:cs typeface="Calibri"/>
            </a:endParaRPr>
          </a:p>
        </p:txBody>
      </p:sp>
      <p:pic>
        <p:nvPicPr>
          <p:cNvPr id="2" name="Picture 1" descr="CBW-CSHL-graphic-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60" y="2664296"/>
            <a:ext cx="4149080" cy="4149080"/>
          </a:xfrm>
          <a:prstGeom prst="rect">
            <a:avLst/>
          </a:prstGeom>
        </p:spPr>
      </p:pic>
      <p:pic>
        <p:nvPicPr>
          <p:cNvPr id="7" name="Picture 4" descr="TGI_logo_V_2color_bevel.tiff"/>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800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267891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81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592339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391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2046896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8025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a:t>
            </a:r>
            <a:r>
              <a:rPr lang="en-US" dirty="0" smtClean="0"/>
              <a:t>events:</a:t>
            </a:r>
            <a:endParaRPr lang="en-US" dirty="0"/>
          </a:p>
          <a:p>
            <a:pPr marL="746125" indent="-233363" eaLnBrk="1" hangingPunct="1">
              <a:lnSpc>
                <a:spcPct val="80000"/>
              </a:lnSpc>
              <a:spcBef>
                <a:spcPts val="1200"/>
              </a:spcBef>
              <a:buFont typeface="Arial"/>
              <a:buChar char="•"/>
              <a:defRPr/>
            </a:pPr>
            <a:r>
              <a:rPr lang="en-US" dirty="0" smtClean="0"/>
              <a:t>Inversions</a:t>
            </a:r>
            <a:endParaRPr lang="en-US" dirty="0"/>
          </a:p>
          <a:p>
            <a:pPr marL="746125" indent="-233363" eaLnBrk="1" hangingPunct="1">
              <a:lnSpc>
                <a:spcPct val="80000"/>
              </a:lnSpc>
              <a:spcBef>
                <a:spcPts val="1200"/>
              </a:spcBef>
              <a:buFont typeface="Arial"/>
              <a:buChar char="•"/>
              <a:defRPr/>
            </a:pPr>
            <a:r>
              <a:rPr lang="en-US" dirty="0" smtClean="0"/>
              <a:t>Duplications</a:t>
            </a:r>
            <a:endParaRPr lang="en-US" dirty="0"/>
          </a:p>
          <a:p>
            <a:pPr marL="746125" indent="-233363" eaLnBrk="1" hangingPunct="1">
              <a:lnSpc>
                <a:spcPct val="80000"/>
              </a:lnSpc>
              <a:spcBef>
                <a:spcPts val="1200"/>
              </a:spcBef>
              <a:buFont typeface="Arial"/>
              <a:buChar char="•"/>
              <a:defRPr/>
            </a:pPr>
            <a:r>
              <a:rPr lang="en-US" dirty="0" smtClean="0"/>
              <a:t>Translocations</a:t>
            </a:r>
          </a:p>
          <a:p>
            <a:pPr marL="746125" indent="-233363" eaLnBrk="1" hangingPunct="1">
              <a:lnSpc>
                <a:spcPct val="80000"/>
              </a:lnSpc>
              <a:spcBef>
                <a:spcPts val="1200"/>
              </a:spcBef>
              <a:buFont typeface="Arial"/>
              <a:buChar char="•"/>
              <a:defRPr/>
            </a:pPr>
            <a:r>
              <a:rPr lang="en-US" dirty="0" smtClean="0"/>
              <a:t>Complex rearrangements</a:t>
            </a:r>
            <a:endParaRPr lang="en-US" dirty="0"/>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smtClean="0"/>
              <a:t>second</a:t>
            </a:r>
            <a:endParaRPr lang="en-US" dirty="0"/>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55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483733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75803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121972604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240500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3882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2599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6765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5039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450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6790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1426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216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281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695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131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892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7992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10472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smtClean="0">
                <a:latin typeface="Calibri" charset="0"/>
                <a:ea typeface="ＭＳ Ｐゴシック" charset="0"/>
              </a:rPr>
              <a:t>IGV hands-on tutorial</a:t>
            </a:r>
          </a:p>
          <a:p>
            <a:pPr algn="ctr">
              <a:buFont typeface="Arial" charset="0"/>
              <a:buNone/>
            </a:pPr>
            <a:endParaRPr lang="en-US" sz="4400" dirty="0" smtClean="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a:t>
            </a:r>
            <a:r>
              <a:rPr lang="en-US" sz="4400" dirty="0" smtClean="0">
                <a:latin typeface="Calibri" charset="0"/>
                <a:ea typeface="ＭＳ Ｐゴシック" charset="0"/>
                <a:hlinkClick r:id="rId3"/>
              </a:rPr>
              <a:t>Tutorial</a:t>
            </a:r>
            <a:r>
              <a:rPr lang="en-US" sz="4400" dirty="0" smtClean="0">
                <a:latin typeface="Calibri" charset="0"/>
                <a:ea typeface="ＭＳ Ｐゴシック" charset="0"/>
              </a:rPr>
              <a:t> </a:t>
            </a:r>
            <a:endParaRPr lang="en-US" sz="4400" dirty="0">
              <a:latin typeface="Calibri" charset="0"/>
              <a:ea typeface="ＭＳ Ｐゴシック" charset="0"/>
            </a:endParaRP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1440238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75437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smtClean="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r>
              <a:rPr lang="en-US" dirty="0" smtClean="0">
                <a:cs typeface="Arial" charset="0"/>
              </a:rPr>
              <a:t>.</a:t>
            </a:r>
          </a:p>
          <a:p>
            <a:pPr lvl="1" eaLnBrk="1" hangingPunct="1">
              <a:spcBef>
                <a:spcPts val="2100"/>
              </a:spcBef>
              <a:buFont typeface="Arial" charset="0"/>
              <a:buChar char="•"/>
              <a:defRPr/>
            </a:pPr>
            <a:r>
              <a:rPr lang="en-US" dirty="0" smtClean="0">
                <a:cs typeface="Arial" charset="0"/>
              </a:rPr>
              <a:t>Integrate multiple data types with clinical and other sample information.</a:t>
            </a:r>
          </a:p>
          <a:p>
            <a:pPr lvl="1" eaLnBrk="1" hangingPunct="1">
              <a:spcBef>
                <a:spcPts val="2100"/>
              </a:spcBef>
              <a:buFont typeface="Arial" charset="0"/>
              <a:buChar char="•"/>
              <a:defRPr/>
            </a:pPr>
            <a:r>
              <a:rPr lang="en-US" dirty="0" smtClean="0">
                <a:cs typeface="Arial" charset="0"/>
              </a:rPr>
              <a:t>View data from multiple sources:</a:t>
            </a:r>
          </a:p>
          <a:p>
            <a:pPr lvl="2" indent="-404813" eaLnBrk="1" hangingPunct="1">
              <a:spcBef>
                <a:spcPts val="300"/>
              </a:spcBef>
              <a:buFontTx/>
              <a:buChar char="-"/>
              <a:defRPr/>
            </a:pPr>
            <a:r>
              <a:rPr lang="en-US" dirty="0" smtClean="0">
                <a:cs typeface="Arial" charset="0"/>
              </a:rPr>
              <a:t>local, remote, and “cloud-based”.</a:t>
            </a:r>
          </a:p>
          <a:p>
            <a:pPr marL="342900" lvl="1" indent="-342900" eaLnBrk="1" hangingPunct="1">
              <a:spcBef>
                <a:spcPts val="300"/>
              </a:spcBef>
              <a:buFont typeface="Arial"/>
              <a:buChar char="•"/>
              <a:defRPr/>
            </a:pPr>
            <a:endParaRPr lang="en-US" dirty="0" smtClean="0">
              <a:cs typeface="Arial" charset="0"/>
            </a:endParaRPr>
          </a:p>
          <a:p>
            <a:pPr marL="342900" lvl="1" indent="-342900" eaLnBrk="1" hangingPunct="1">
              <a:spcBef>
                <a:spcPts val="300"/>
              </a:spcBef>
              <a:buFont typeface="Arial"/>
              <a:buChar char="•"/>
              <a:defRPr/>
            </a:pPr>
            <a:r>
              <a:rPr lang="en-US" dirty="0" smtClean="0">
                <a:cs typeface="Arial" charset="0"/>
              </a:rPr>
              <a:t>Automation of specific tasks using command-line interface</a:t>
            </a:r>
          </a:p>
          <a:p>
            <a:pPr lvl="2" indent="-404813" eaLnBrk="1" hangingPunct="1">
              <a:spcBef>
                <a:spcPts val="300"/>
              </a:spcBef>
              <a:defRPr/>
            </a:pPr>
            <a:endParaRPr lang="en-US" dirty="0" smtClean="0">
              <a:cs typeface="Arial" charset="0"/>
            </a:endParaRPr>
          </a:p>
          <a:p>
            <a:pPr lvl="1" eaLnBrk="1" hangingPunct="1">
              <a:spcBef>
                <a:spcPts val="2100"/>
              </a:spcBef>
              <a:buFont typeface="Arial" charset="0"/>
              <a:buChar char="•"/>
              <a:defRPr/>
            </a:pPr>
            <a:endParaRPr lang="en-US" dirty="0" smtClean="0">
              <a:cs typeface="Arial" charset="0"/>
            </a:endParaRPr>
          </a:p>
        </p:txBody>
      </p:sp>
    </p:spTree>
    <p:extLst>
      <p:ext uri="{BB962C8B-B14F-4D97-AF65-F5344CB8AC3E}">
        <p14:creationId xmlns:p14="http://schemas.microsoft.com/office/powerpoint/2010/main" val="3343612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03484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034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9901</TotalTime>
  <Words>3240</Words>
  <Application>Microsoft Macintosh PowerPoint</Application>
  <PresentationFormat>On-screen Show (4:3)</PresentationFormat>
  <Paragraphs>406</Paragraphs>
  <Slides>55</Slides>
  <Notes>51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Canadian Bioinformatics Workshops</vt:lpstr>
      <vt:lpstr>PowerPoint Presentation</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Malachi Griffith</cp:lastModifiedBy>
  <cp:revision>664</cp:revision>
  <dcterms:created xsi:type="dcterms:W3CDTF">2010-04-21T18:53:51Z</dcterms:created>
  <dcterms:modified xsi:type="dcterms:W3CDTF">2018-05-22T23:41:56Z</dcterms:modified>
</cp:coreProperties>
</file>